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906000" cy="6858000" type="A4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29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92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6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970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7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237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4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56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76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21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758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58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19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41044-6C29-4287-8B10-18B87C2DECE2}" type="datetimeFigureOut">
              <a:rPr lang="es-MX" smtClean="0"/>
              <a:t>17/11/2016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8215-BD0E-40E8-978B-C3FEB9B4C4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4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700390"/>
              </p:ext>
            </p:extLst>
          </p:nvPr>
        </p:nvGraphicFramePr>
        <p:xfrm>
          <a:off x="-2" y="674963"/>
          <a:ext cx="9906001" cy="5442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986"/>
                <a:gridCol w="1019930"/>
                <a:gridCol w="1057579"/>
                <a:gridCol w="1018116"/>
                <a:gridCol w="2201332"/>
                <a:gridCol w="853016"/>
                <a:gridCol w="908050"/>
                <a:gridCol w="949325"/>
                <a:gridCol w="1100667"/>
              </a:tblGrid>
              <a:tr h="230531"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DIAGNOSTICO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PLANIFICACIÓN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ACUERDOS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/>
                </a:tc>
              </a:tr>
              <a:tr h="518695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ASPECTO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PROBLEMÁTICA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JERARQUIZACIÓN 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METAS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ESTRATEGIA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RESPONSABLE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CRONOG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SEG Y EV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3ª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 Sesión: 17 NOV 2016</a:t>
                      </a:r>
                      <a:endParaRPr lang="es-MX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1425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/>
                        <a:t>COMPETENCIAS M.C.C.</a:t>
                      </a:r>
                      <a:endParaRPr lang="es-MX" sz="1000" b="1" dirty="0"/>
                    </a:p>
                  </a:txBody>
                  <a:tcPr marL="74291" marR="74291" marT="45725" marB="45725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Falta</a:t>
                      </a:r>
                      <a:r>
                        <a:rPr lang="es-MX" sz="1000" baseline="0" dirty="0" smtClean="0"/>
                        <a:t> de iniciativa en los sitios de estadía </a:t>
                      </a:r>
                    </a:p>
                    <a:p>
                      <a:endParaRPr lang="es-MX" sz="1000" baseline="0" dirty="0" smtClean="0"/>
                    </a:p>
                    <a:p>
                      <a:r>
                        <a:rPr lang="es-MX" sz="1000" baseline="0" dirty="0" smtClean="0"/>
                        <a:t>Dificultad de expresión oral y escrita en diferentes contextos</a:t>
                      </a:r>
                      <a:endParaRPr lang="es-MX" sz="1000" dirty="0" smtClean="0"/>
                    </a:p>
                    <a:p>
                      <a:endParaRPr lang="es-MX" sz="1000" dirty="0" smtClean="0"/>
                    </a:p>
                    <a:p>
                      <a:r>
                        <a:rPr lang="es-MX" sz="1000" dirty="0" smtClean="0"/>
                        <a:t>Carencia</a:t>
                      </a:r>
                      <a:r>
                        <a:rPr lang="es-MX" sz="1000" baseline="0" dirty="0" smtClean="0"/>
                        <a:t> de referencias  en el sustento de sus argumentos académicos </a:t>
                      </a:r>
                      <a:endParaRPr lang="es-MX" sz="1000" dirty="0" smtClean="0"/>
                    </a:p>
                    <a:p>
                      <a:endParaRPr lang="es-MX" sz="1000" dirty="0" smtClean="0"/>
                    </a:p>
                  </a:txBody>
                  <a:tcPr marL="74291" marR="74291" marT="45725" marB="45725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Existen deficiencia</a:t>
                      </a:r>
                      <a:r>
                        <a:rPr lang="es-MX" sz="1000" baseline="0" dirty="0" smtClean="0"/>
                        <a:t> en la expresión oral y escrita en los alumnos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Carencia</a:t>
                      </a:r>
                      <a:r>
                        <a:rPr lang="es-MX" sz="1000" baseline="0" dirty="0" smtClean="0"/>
                        <a:t> de referencias  en el sustento de sus argumentos académicos </a:t>
                      </a:r>
                      <a:endParaRPr lang="es-MX" sz="1000" dirty="0" smtClean="0"/>
                    </a:p>
                    <a:p>
                      <a:endParaRPr lang="es-MX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Falta</a:t>
                      </a:r>
                      <a:r>
                        <a:rPr lang="es-MX" sz="1000" baseline="0" dirty="0" smtClean="0"/>
                        <a:t> de iniciativa en los sitios de estadía </a:t>
                      </a:r>
                      <a:r>
                        <a:rPr lang="es-MX" sz="1000" dirty="0" smtClean="0"/>
                        <a:t>              </a:t>
                      </a:r>
                      <a:endParaRPr lang="es-MX" sz="1000" dirty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Entregar</a:t>
                      </a:r>
                      <a:r>
                        <a:rPr lang="es-MX" sz="1000" baseline="0" dirty="0" smtClean="0"/>
                        <a:t> un ejercicio de redacción al mes por materia/grupo al mes.</a:t>
                      </a:r>
                      <a:endParaRPr lang="es-MX" sz="1000" dirty="0" smtClean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000" dirty="0" smtClean="0"/>
                        <a:t>Los alumnos de manera individual</a:t>
                      </a:r>
                      <a:r>
                        <a:rPr lang="es-MX" sz="1000" baseline="0" dirty="0" smtClean="0"/>
                        <a:t> elaboren  una síntesis de lo aprendido en la clase con un mínimo de 10 líneas, revisando coherencia e incentivando la participación oral y escrita dentro del grupo, de acuerdo a la materia y horas a la semana</a:t>
                      </a:r>
                    </a:p>
                    <a:p>
                      <a:endParaRPr lang="es-MX" sz="1000" baseline="0" dirty="0" smtClean="0"/>
                    </a:p>
                    <a:p>
                      <a:pPr algn="just"/>
                      <a:r>
                        <a:rPr lang="es-MX" sz="1000" baseline="0" dirty="0" smtClean="0"/>
                        <a:t>Implementar las citación APA, en las diversas asignaturas cuidando las fuentes de información.</a:t>
                      </a:r>
                    </a:p>
                    <a:p>
                      <a:endParaRPr lang="es-MX" sz="1000" dirty="0" smtClean="0"/>
                    </a:p>
                    <a:p>
                      <a:r>
                        <a:rPr lang="es-MX" sz="1000" dirty="0" smtClean="0"/>
                        <a:t>Verificar que el alumno de</a:t>
                      </a:r>
                      <a:r>
                        <a:rPr lang="es-MX" sz="1000" baseline="0" dirty="0" smtClean="0"/>
                        <a:t> lectura a las investigaciones solicitadas.</a:t>
                      </a:r>
                      <a:endParaRPr lang="es-MX" sz="1000" dirty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Docentes tercer grado</a:t>
                      </a:r>
                      <a:endParaRPr lang="es-MX" sz="1000" dirty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A</a:t>
                      </a:r>
                      <a:r>
                        <a:rPr lang="es-MX" sz="1000" baseline="0" dirty="0" smtClean="0"/>
                        <a:t> partir del 17 de Noviembre del 2016 al 13 de Enero del 2017</a:t>
                      </a:r>
                      <a:endParaRPr lang="es-MX" sz="1000" dirty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Entregar la</a:t>
                      </a:r>
                      <a:r>
                        <a:rPr lang="es-MX" sz="1000" baseline="0" dirty="0" smtClean="0"/>
                        <a:t> evidencia en archivo digital  mensualmente una vez al mes.</a:t>
                      </a:r>
                      <a:endParaRPr lang="es-MX" sz="1000" dirty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Entregar a la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maestra María Antonieta Barriga Domínguez la evidencia por grupo y asignatura antes del período vacacional, como fecha límite el día 21 de diciembre del 2016</a:t>
                      </a:r>
                      <a:endParaRPr lang="es-MX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dirty="0"/>
                    </a:p>
                  </a:txBody>
                  <a:tcPr marL="74295" marR="74295"/>
                </a:tc>
              </a:tr>
              <a:tr h="2120524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>
                          <a:solidFill>
                            <a:schemeClr val="tx1"/>
                          </a:solidFill>
                        </a:rPr>
                        <a:t>INDICADORES</a:t>
                      </a:r>
                    </a:p>
                    <a:p>
                      <a:pPr algn="ctr"/>
                      <a:r>
                        <a:rPr lang="es-MX" sz="1000" b="1" dirty="0" smtClean="0">
                          <a:solidFill>
                            <a:schemeClr val="tx1"/>
                          </a:solidFill>
                        </a:rPr>
                        <a:t> L.A.</a:t>
                      </a:r>
                      <a:endParaRPr lang="es-MX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1" marR="74291" marT="45725" marB="45725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Deserción</a:t>
                      </a:r>
                    </a:p>
                    <a:p>
                      <a:endParaRPr lang="es-MX" sz="1000" dirty="0" smtClean="0"/>
                    </a:p>
                    <a:p>
                      <a:r>
                        <a:rPr lang="es-MX" sz="1000" dirty="0" smtClean="0"/>
                        <a:t>Bajo</a:t>
                      </a:r>
                      <a:r>
                        <a:rPr lang="es-MX" sz="1000" baseline="0" dirty="0" smtClean="0"/>
                        <a:t> índice de aprovechamiento</a:t>
                      </a:r>
                    </a:p>
                    <a:p>
                      <a:endParaRPr lang="es-MX" sz="1000" baseline="0" dirty="0" smtClean="0"/>
                    </a:p>
                    <a:p>
                      <a:r>
                        <a:rPr lang="es-MX" sz="1000" baseline="0" dirty="0" smtClean="0"/>
                        <a:t>Alto índice de reprobación</a:t>
                      </a:r>
                      <a:endParaRPr lang="es-MX" sz="1000" dirty="0" smtClean="0"/>
                    </a:p>
                    <a:p>
                      <a:endParaRPr lang="es-MX" sz="1000" dirty="0" smtClean="0"/>
                    </a:p>
                    <a:p>
                      <a:r>
                        <a:rPr lang="es-MX" sz="1000" dirty="0" smtClean="0"/>
                        <a:t>Ausentismo en clases </a:t>
                      </a:r>
                    </a:p>
                  </a:txBody>
                  <a:tcPr marL="74291" marR="74291" marT="45725" marB="45725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Ausentismo y</a:t>
                      </a:r>
                      <a:r>
                        <a:rPr lang="es-MX" sz="1000" baseline="0" dirty="0" smtClean="0"/>
                        <a:t> puntualidad en.7</a:t>
                      </a:r>
                    </a:p>
                    <a:p>
                      <a:endParaRPr lang="es-MX" sz="1000" baseline="0" dirty="0" smtClean="0"/>
                    </a:p>
                    <a:p>
                      <a:r>
                        <a:rPr lang="es-MX" sz="1000" dirty="0" smtClean="0"/>
                        <a:t>Alto</a:t>
                      </a:r>
                      <a:r>
                        <a:rPr lang="es-MX" sz="1000" baseline="0" dirty="0" smtClean="0"/>
                        <a:t> índice de reprobación </a:t>
                      </a:r>
                    </a:p>
                    <a:p>
                      <a:endParaRPr lang="es-MX" sz="1000" baseline="0" dirty="0" smtClean="0"/>
                    </a:p>
                    <a:p>
                      <a:r>
                        <a:rPr lang="es-MX" sz="1000" baseline="0" dirty="0" smtClean="0"/>
                        <a:t>Deserción </a:t>
                      </a:r>
                    </a:p>
                    <a:p>
                      <a:endParaRPr lang="es-MX" sz="1000" baseline="0" dirty="0" smtClean="0"/>
                    </a:p>
                    <a:p>
                      <a:r>
                        <a:rPr lang="es-MX" sz="1000" baseline="0" dirty="0" smtClean="0"/>
                        <a:t>Bajo índice de aprovechamiento </a:t>
                      </a:r>
                      <a:endParaRPr lang="es-MX" sz="1000" dirty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Asegurar</a:t>
                      </a:r>
                      <a:r>
                        <a:rPr lang="es-MX" sz="1000" baseline="0" dirty="0" smtClean="0"/>
                        <a:t> que la totalidad de alumnos se encuentre en los espacios educativos en sus respectivos horarios de clases</a:t>
                      </a:r>
                      <a:endParaRPr lang="es-MX" sz="1000" dirty="0" smtClean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r>
                        <a:rPr lang="es-MX" sz="1000" baseline="0" dirty="0" smtClean="0"/>
                        <a:t>Colaborar y asegurar la asistencia puntual a los salones de clases tanto de los alumnos como docentes.</a:t>
                      </a:r>
                    </a:p>
                    <a:p>
                      <a:endParaRPr lang="es-MX" sz="1000" baseline="0" dirty="0" smtClean="0"/>
                    </a:p>
                    <a:p>
                      <a:r>
                        <a:rPr lang="es-MX" sz="1000" baseline="0" dirty="0" smtClean="0"/>
                        <a:t>Hacer uso de los recursos tecnológicos </a:t>
                      </a:r>
                    </a:p>
                    <a:p>
                      <a:endParaRPr lang="es-MX" sz="1000" baseline="0" dirty="0" smtClean="0"/>
                    </a:p>
                    <a:p>
                      <a:endParaRPr lang="es-MX" sz="1000" baseline="0" dirty="0" smtClean="0"/>
                    </a:p>
                    <a:p>
                      <a:endParaRPr lang="es-MX" sz="1000" baseline="0" dirty="0" smtClean="0"/>
                    </a:p>
                    <a:p>
                      <a:endParaRPr lang="es-MX" sz="1000" baseline="0" dirty="0" smtClean="0"/>
                    </a:p>
                    <a:p>
                      <a:endParaRPr lang="es-MX" sz="1000" baseline="0" dirty="0" smtClean="0"/>
                    </a:p>
                    <a:p>
                      <a:endParaRPr lang="es-MX" sz="1000" dirty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Docentes tercer grado</a:t>
                      </a:r>
                    </a:p>
                    <a:p>
                      <a:endParaRPr lang="es-MX" sz="1000" dirty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partir del 17 de Noviembre del 2016 al 13 de Enero del 2017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Seguimiento</a:t>
                      </a:r>
                      <a:r>
                        <a:rPr lang="es-MX" sz="1000" baseline="0" dirty="0" smtClean="0"/>
                        <a:t> por parte de Director escolar, Subdirector escolar, Secretario Escolar, Orientadores y Docentes horas clase</a:t>
                      </a:r>
                      <a:endParaRPr lang="es-MX" sz="1000" dirty="0"/>
                    </a:p>
                  </a:txBody>
                  <a:tcPr marL="74271" marR="74271" marT="45702" marB="45702"/>
                </a:tc>
                <a:tc>
                  <a:txBody>
                    <a:bodyPr/>
                    <a:lstStyle/>
                    <a:p>
                      <a:r>
                        <a:rPr lang="es-MX" sz="1000" dirty="0" smtClean="0"/>
                        <a:t>Cada actor deberá contar con los </a:t>
                      </a:r>
                      <a:r>
                        <a:rPr lang="es-MX" sz="1000" baseline="0" dirty="0" smtClean="0"/>
                        <a:t>seguimientos  de asistencia del área que le corresponde</a:t>
                      </a:r>
                      <a:endParaRPr lang="es-MX" sz="1000" dirty="0"/>
                    </a:p>
                  </a:txBody>
                  <a:tcPr marL="74295" marR="74295"/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857829" y="1"/>
            <a:ext cx="69668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alt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 DE TRABAJO COLEGIADO </a:t>
            </a:r>
            <a:br>
              <a:rPr lang="es-MX" alt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alt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ACADEMIA DE</a:t>
            </a:r>
            <a:r>
              <a:rPr lang="es-MX" altLang="es-MX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 TERCER GRADO_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899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22299"/>
              </p:ext>
            </p:extLst>
          </p:nvPr>
        </p:nvGraphicFramePr>
        <p:xfrm>
          <a:off x="256193" y="409903"/>
          <a:ext cx="9342387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043"/>
                <a:gridCol w="1038043"/>
                <a:gridCol w="1038043"/>
                <a:gridCol w="1038043"/>
                <a:gridCol w="1038043"/>
                <a:gridCol w="1038043"/>
                <a:gridCol w="1038043"/>
                <a:gridCol w="1038043"/>
                <a:gridCol w="1038043"/>
              </a:tblGrid>
              <a:tr h="233161"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DIAGNOSTICO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PLANIFICACIÓN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ACUERDOS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/>
                </a:tc>
              </a:tr>
              <a:tr h="524613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ASPECTO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PROBLEMÁTICA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JERARQUIZACIÓN 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METAS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ESTRATEGIA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RESPONSABLE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CRONOG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SEG Y EV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3ª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 Sesión: 17 NOV 2016</a:t>
                      </a:r>
                      <a:endParaRPr lang="es-MX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047154"/>
              </p:ext>
            </p:extLst>
          </p:nvPr>
        </p:nvGraphicFramePr>
        <p:xfrm>
          <a:off x="268999" y="1161101"/>
          <a:ext cx="9312492" cy="390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378"/>
                <a:gridCol w="1024759"/>
                <a:gridCol w="1037568"/>
                <a:gridCol w="1024758"/>
                <a:gridCol w="1041205"/>
                <a:gridCol w="1033456"/>
                <a:gridCol w="1033456"/>
                <a:gridCol w="1033456"/>
                <a:gridCol w="10334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COMPETENCIAS DOCENTE P.D.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1" marR="74291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Dificultad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en los mecanismos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pertinentes de comunicación</a:t>
                      </a: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Dificultad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para retroalimentar el proceso de enseñanza – aprendizaje en grupos numerosos</a:t>
                      </a: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Deficiencia en el usos de diversas fuentes de información para una enseñanza efectiva, creativa e innovadora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4291" marR="74291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Deficiencia en el usos de diversas fuentes de información para una enseñanza efectiva, creativa e innovadora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Dificultad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para retroalimentar el proceso de enseñanza – aprendizaje en grupos numerosos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Dificultad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en los mecanismos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pertinentes de comunicación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Plantear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y evaluar por lo menos un ejercicio de expresión escrita al mes con fuentes de información pertinentemente referenciadas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Elaboración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de textos breves para poder evaluar la capacidad de expresión del alumno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Docentes de tercer grado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partir del 17 de Noviembre del 2016 al 13 de Enero del 2017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Entregar la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evidencia en archivo digital  mensualmente una vez al mes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Entregar a la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maestra María Antonieta Barriga Domínguez la evidencia por grupo y asignatura antes del período vacacional, como fecha límite el día 21 de diciembre del 2016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4625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527</Words>
  <Application>Microsoft Office PowerPoint</Application>
  <PresentationFormat>A4 (210 x 297 mm)</PresentationFormat>
  <Paragraphs>101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CBT TEQUIX 2</cp:lastModifiedBy>
  <cp:revision>17</cp:revision>
  <cp:lastPrinted>2016-11-17T20:22:55Z</cp:lastPrinted>
  <dcterms:created xsi:type="dcterms:W3CDTF">2016-11-17T17:32:24Z</dcterms:created>
  <dcterms:modified xsi:type="dcterms:W3CDTF">2016-11-17T20:22:59Z</dcterms:modified>
</cp:coreProperties>
</file>